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1" r:id="rId3"/>
    <p:sldMasterId id="2147483673" r:id="rId4"/>
  </p:sldMasterIdLst>
  <p:notesMasterIdLst>
    <p:notesMasterId r:id="rId11"/>
  </p:notesMasterIdLst>
  <p:sldIdLst>
    <p:sldId id="263" r:id="rId5"/>
    <p:sldId id="264" r:id="rId6"/>
    <p:sldId id="265" r:id="rId7"/>
    <p:sldId id="324" r:id="rId8"/>
    <p:sldId id="300" r:id="rId9"/>
    <p:sldId id="325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useppe Nottola" initials="GN" lastIdx="1" clrIdx="0">
    <p:extLst>
      <p:ext uri="{19B8F6BF-5375-455C-9EA6-DF929625EA0E}">
        <p15:presenceInfo xmlns:p15="http://schemas.microsoft.com/office/powerpoint/2012/main" userId="S-1-5-21-2162351890-1506888927-3107636301-232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3125" autoAdjust="0"/>
  </p:normalViewPr>
  <p:slideViewPr>
    <p:cSldViewPr showGuides="1">
      <p:cViewPr varScale="1">
        <p:scale>
          <a:sx n="68" d="100"/>
          <a:sy n="68" d="100"/>
        </p:scale>
        <p:origin x="90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E14BC-52B7-471D-917E-5E8D29F411B8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64ECB-A67F-44EA-99FA-66D202D07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63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inserire </a:t>
            </a:r>
          </a:p>
          <a:p>
            <a:pPr lvl="0"/>
            <a:r>
              <a:rPr lang="it-IT" dirty="0" smtClean="0"/>
              <a:t>il titolo della presentazione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Nome Cognome</a:t>
            </a:r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Dipartimento/Struttura </a:t>
            </a:r>
            <a:r>
              <a:rPr lang="it-IT" dirty="0" err="1" smtClean="0"/>
              <a:t>xxxxxx</a:t>
            </a:r>
            <a:r>
              <a:rPr lang="it-IT" dirty="0" smtClean="0"/>
              <a:t> </a:t>
            </a:r>
            <a:r>
              <a:rPr lang="it-IT" dirty="0" err="1" smtClean="0"/>
              <a:t>xxxxxxxxxxxx</a:t>
            </a:r>
            <a:r>
              <a:rPr lang="it-IT" dirty="0" smtClean="0"/>
              <a:t> </a:t>
            </a:r>
            <a:r>
              <a:rPr lang="it-IT" dirty="0" err="1" smtClean="0"/>
              <a:t>xxxxxxxx</a:t>
            </a:r>
            <a:r>
              <a:rPr lang="it-IT" dirty="0" smtClean="0"/>
              <a:t> </a:t>
            </a:r>
            <a:r>
              <a:rPr lang="it-IT" dirty="0" err="1" smtClean="0"/>
              <a:t>xxxxx</a:t>
            </a:r>
            <a:r>
              <a:rPr lang="it-IT" dirty="0" smtClean="0"/>
              <a:t> </a:t>
            </a:r>
            <a:r>
              <a:rPr lang="it-IT" dirty="0" err="1" smtClean="0"/>
              <a:t>xxxxxxxxxxxxxxxxxxx</a:t>
            </a:r>
            <a:r>
              <a:rPr lang="it-IT" dirty="0" smtClean="0"/>
              <a:t> </a:t>
            </a:r>
            <a:r>
              <a:rPr lang="it-IT" dirty="0" err="1" smtClean="0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9608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entury Gothic" panose="020B0502020202020204" pitchFamily="34" charset="0"/>
              </a:defRPr>
            </a:lvl2pPr>
          </a:lstStyle>
          <a:p>
            <a:pPr lvl="1"/>
            <a:r>
              <a:rPr lang="it-IT" dirty="0" smtClean="0"/>
              <a:t>Fare clic per modificare il punto elenco uno</a:t>
            </a:r>
          </a:p>
          <a:p>
            <a:pPr lvl="1"/>
            <a:r>
              <a:rPr lang="it-IT" dirty="0" smtClean="0"/>
              <a:t>Fare clic per modificare il punto elenco due</a:t>
            </a:r>
          </a:p>
          <a:p>
            <a:pPr lvl="1"/>
            <a:r>
              <a:rPr lang="it-IT" dirty="0" smtClean="0"/>
              <a:t>Fare clic per modificare il punto elenco tre</a:t>
            </a:r>
          </a:p>
          <a:p>
            <a:pPr lvl="1"/>
            <a:r>
              <a:rPr lang="it-IT" dirty="0" smtClean="0"/>
              <a:t>Fare clic per modificare il punto elenco quattro</a:t>
            </a:r>
            <a:endParaRPr lang="it-IT" dirty="0"/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60841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3024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r>
              <a:rPr lang="it-IT" dirty="0" smtClean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8"/>
            <a:ext cx="6842125" cy="4105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Century Gothic" panose="020B0502020202020204" pitchFamily="34" charset="0"/>
              </a:defRPr>
            </a:lvl1pPr>
          </a:lstStyle>
          <a:p>
            <a:r>
              <a:rPr lang="it-IT" dirty="0" smtClean="0"/>
              <a:t>Fare clic sull’icona per inserire un’immagine</a:t>
            </a:r>
            <a:endParaRPr lang="it-IT" dirty="0"/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Nome Cognome</a:t>
            </a:r>
            <a:endParaRPr lang="it-IT" dirty="0"/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Struttura</a:t>
            </a:r>
            <a:endParaRPr lang="it-IT" dirty="0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nome.cognome@unibo.it</a:t>
            </a:r>
          </a:p>
          <a:p>
            <a:pPr lvl="0"/>
            <a:r>
              <a:rPr lang="it-IT" dirty="0" smtClean="0"/>
              <a:t>051 20 99982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Nome Cognome</a:t>
            </a:r>
            <a:endParaRPr lang="it-IT" dirty="0"/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Struttura</a:t>
            </a:r>
            <a:endParaRPr lang="it-IT" dirty="0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nome.cognome@unibo.it</a:t>
            </a:r>
          </a:p>
          <a:p>
            <a:pPr lvl="0"/>
            <a:r>
              <a:rPr lang="it-IT" dirty="0" smtClean="0"/>
              <a:t>051 20 99982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887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792"/>
            <a:ext cx="2808312" cy="2808312"/>
          </a:xfrm>
          <a:prstGeom prst="rect">
            <a:avLst/>
          </a:prstGeom>
        </p:spPr>
      </p:pic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 userDrawn="1"/>
        </p:nvSpPr>
        <p:spPr>
          <a:xfrm>
            <a:off x="6580262" y="6173407"/>
            <a:ext cx="2411760" cy="54868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6"/>
          <a:stretch/>
        </p:blipFill>
        <p:spPr>
          <a:xfrm>
            <a:off x="6782011" y="6182111"/>
            <a:ext cx="2008262" cy="53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886" y="620688"/>
            <a:ext cx="2052228" cy="2052228"/>
          </a:xfrm>
          <a:prstGeom prst="rect">
            <a:avLst/>
          </a:prstGeom>
        </p:spPr>
      </p:pic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www.unibo.it</a:t>
            </a:r>
            <a:endParaRPr lang="it-IT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886" y="620688"/>
            <a:ext cx="2052228" cy="2052228"/>
          </a:xfrm>
          <a:prstGeom prst="rect">
            <a:avLst/>
          </a:prstGeom>
        </p:spPr>
      </p:pic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www.unibo.it</a:t>
            </a:r>
            <a:endParaRPr lang="it-IT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02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347864" y="188640"/>
            <a:ext cx="5796136" cy="4896544"/>
          </a:xfrm>
        </p:spPr>
        <p:txBody>
          <a:bodyPr/>
          <a:lstStyle/>
          <a:p>
            <a:pPr algn="ctr"/>
            <a:r>
              <a:rPr lang="it-IT" dirty="0" smtClean="0"/>
              <a:t>Ordine Farmacisti Bologna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Nuova procedura online tirocinio curriculare</a:t>
            </a:r>
          </a:p>
          <a:p>
            <a:pPr algn="ctr"/>
            <a:r>
              <a:rPr lang="it-IT" dirty="0" smtClean="0"/>
              <a:t>CdLM Farmacia e CTF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>
          <a:xfrm>
            <a:off x="3347864" y="4797152"/>
            <a:ext cx="5688632" cy="1697636"/>
          </a:xfrm>
        </p:spPr>
        <p:txBody>
          <a:bodyPr/>
          <a:lstStyle/>
          <a:p>
            <a:pPr algn="ctr"/>
            <a:endParaRPr lang="it-IT" sz="1600" dirty="0" smtClean="0"/>
          </a:p>
          <a:p>
            <a:pPr algn="ctr"/>
            <a:r>
              <a:rPr lang="it-IT" sz="1600" b="1" dirty="0"/>
              <a:t>Giuseppe Nottola</a:t>
            </a:r>
          </a:p>
          <a:p>
            <a:pPr algn="ctr"/>
            <a:r>
              <a:rPr lang="it-IT" sz="1600" dirty="0"/>
              <a:t>Area Formazione e Dottorato - AFORM</a:t>
            </a:r>
          </a:p>
          <a:p>
            <a:pPr algn="ctr"/>
            <a:r>
              <a:rPr lang="it-IT" sz="1600" dirty="0"/>
              <a:t>Settore Progetti della Formazione, Orientamento, Tirocini e Mobilità Internazionale</a:t>
            </a:r>
            <a:r>
              <a:rPr lang="it-IT" sz="1600" cap="small" dirty="0"/>
              <a:t> </a:t>
            </a:r>
            <a:endParaRPr lang="it-IT" sz="1600" dirty="0"/>
          </a:p>
          <a:p>
            <a:pPr algn="ctr"/>
            <a:r>
              <a:rPr lang="it-IT" sz="1600" dirty="0"/>
              <a:t>Responsabile Ufficio Tirocini area scientifica</a:t>
            </a:r>
          </a:p>
        </p:txBody>
      </p:sp>
      <p:sp>
        <p:nvSpPr>
          <p:cNvPr id="5" name="Segnaposto testo 3"/>
          <p:cNvSpPr>
            <a:spLocks noGrp="1"/>
          </p:cNvSpPr>
          <p:nvPr>
            <p:ph type="body" sz="quarter" idx="12"/>
          </p:nvPr>
        </p:nvSpPr>
        <p:spPr>
          <a:xfrm>
            <a:off x="179512" y="5589240"/>
            <a:ext cx="2915815" cy="932656"/>
          </a:xfrm>
        </p:spPr>
        <p:txBody>
          <a:bodyPr/>
          <a:lstStyle/>
          <a:p>
            <a:pPr algn="ctr"/>
            <a:r>
              <a:rPr lang="it-IT" b="1" dirty="0" smtClean="0"/>
              <a:t>Bologna</a:t>
            </a:r>
          </a:p>
          <a:p>
            <a:pPr algn="ctr"/>
            <a:r>
              <a:rPr lang="it-IT" b="1" dirty="0" smtClean="0"/>
              <a:t>10 settembre 2019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406229" y="260648"/>
            <a:ext cx="8424862" cy="720080"/>
          </a:xfrm>
        </p:spPr>
        <p:txBody>
          <a:bodyPr/>
          <a:lstStyle/>
          <a:p>
            <a:pPr algn="ctr"/>
            <a:r>
              <a:rPr lang="it-IT" sz="2800" dirty="0" smtClean="0"/>
              <a:t>Cosa cambia col passaggio alla nuova procedura</a:t>
            </a:r>
            <a:endParaRPr lang="it-IT" sz="28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406229" y="980728"/>
            <a:ext cx="8424862" cy="5040560"/>
          </a:xfrm>
        </p:spPr>
        <p:txBody>
          <a:bodyPr/>
          <a:lstStyle/>
          <a:p>
            <a:endParaRPr lang="it-IT" sz="2200" dirty="0" smtClean="0"/>
          </a:p>
          <a:p>
            <a:endParaRPr lang="it-IT" sz="2200" b="1" dirty="0" smtClean="0"/>
          </a:p>
          <a:p>
            <a:r>
              <a:rPr lang="it-IT" sz="2200" b="1" dirty="0" smtClean="0"/>
              <a:t>Siti web CdS</a:t>
            </a:r>
            <a:endParaRPr lang="it-IT" sz="2200" b="1" dirty="0"/>
          </a:p>
          <a:p>
            <a:r>
              <a:rPr lang="it-IT" sz="2400" dirty="0" smtClean="0"/>
              <a:t>La sezione informativa sul </a:t>
            </a:r>
            <a:r>
              <a:rPr lang="it-IT" sz="2400" b="1" dirty="0" smtClean="0"/>
              <a:t>Tirocinio curriculare</a:t>
            </a:r>
            <a:r>
              <a:rPr lang="it-IT" sz="2400" dirty="0" smtClean="0"/>
              <a:t> per gli studenti di </a:t>
            </a:r>
            <a:r>
              <a:rPr lang="it-IT" sz="2400" b="1" dirty="0" smtClean="0"/>
              <a:t>Farmacia </a:t>
            </a:r>
            <a:r>
              <a:rPr lang="it-IT" sz="2400" dirty="0" smtClean="0"/>
              <a:t>e </a:t>
            </a:r>
            <a:r>
              <a:rPr lang="it-IT" sz="2400" b="1" dirty="0" smtClean="0"/>
              <a:t>CTF</a:t>
            </a:r>
            <a:r>
              <a:rPr lang="it-IT" sz="2400" dirty="0" smtClean="0"/>
              <a:t> è stata aggiornata e andrà online il 16 settembre 2019, insieme alla nuova sezione informativa creata per le </a:t>
            </a:r>
            <a:r>
              <a:rPr lang="it-IT" sz="2400" b="1" dirty="0" smtClean="0"/>
              <a:t>Farmacie aperte al pubblico</a:t>
            </a:r>
            <a:r>
              <a:rPr lang="it-IT" sz="2400" dirty="0" smtClean="0"/>
              <a:t> e le </a:t>
            </a:r>
            <a:r>
              <a:rPr lang="it-IT" sz="2400" b="1" dirty="0" smtClean="0"/>
              <a:t>Farmacie ospedaliere</a:t>
            </a:r>
            <a:r>
              <a:rPr lang="it-IT" sz="2400" dirty="0" smtClean="0"/>
              <a:t> con le informazioni su come convenzionarsi con l’Università e pubblicare offerte di tirocinio per gli studenti.</a:t>
            </a:r>
          </a:p>
          <a:p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19944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95288" y="432782"/>
            <a:ext cx="8424862" cy="536975"/>
          </a:xfrm>
        </p:spPr>
        <p:txBody>
          <a:bodyPr/>
          <a:lstStyle/>
          <a:p>
            <a:pPr algn="r"/>
            <a:r>
              <a:rPr lang="it-IT" sz="2800" dirty="0" smtClean="0"/>
              <a:t>     Domanda ammissione Tirocinio curriculare	</a:t>
            </a:r>
            <a:endParaRPr lang="it-IT" sz="28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836712"/>
            <a:ext cx="8424862" cy="5256583"/>
          </a:xfrm>
        </p:spPr>
        <p:txBody>
          <a:bodyPr/>
          <a:lstStyle/>
          <a:p>
            <a:endParaRPr lang="it-IT" sz="2400" dirty="0"/>
          </a:p>
          <a:p>
            <a:r>
              <a:rPr lang="it-IT" sz="2400" dirty="0" smtClean="0"/>
              <a:t>Il modulo attualmente in uso viene eliminato, i dati relativi al </a:t>
            </a:r>
            <a:r>
              <a:rPr lang="it-IT" sz="2400" b="1" dirty="0" smtClean="0"/>
              <a:t>programma di tirocinio</a:t>
            </a:r>
            <a:r>
              <a:rPr lang="it-IT" sz="2400" dirty="0" smtClean="0"/>
              <a:t> saranno inseriti online dalle Farmacie e dagli studenti, ognuno per le parti di propria competenza.</a:t>
            </a:r>
          </a:p>
          <a:p>
            <a:endParaRPr lang="it-IT" sz="2400" dirty="0"/>
          </a:p>
          <a:p>
            <a:r>
              <a:rPr lang="it-IT" sz="2400" dirty="0" smtClean="0"/>
              <a:t>Dopo l’approvazione del tirocinio da parte della Commissione Tirocini, lo studente dovrà scaricare un nuovo </a:t>
            </a:r>
            <a:r>
              <a:rPr lang="it-IT" sz="2400" b="1" dirty="0" smtClean="0"/>
              <a:t>programma di tirocinio</a:t>
            </a:r>
            <a:r>
              <a:rPr lang="it-IT" sz="2400" dirty="0" smtClean="0"/>
              <a:t> che dovrà essere firmato da Studente e Referente della Farmacia ospitante e ricaricato online.</a:t>
            </a:r>
          </a:p>
          <a:p>
            <a:endParaRPr lang="it-IT" sz="2400" dirty="0"/>
          </a:p>
          <a:p>
            <a:endParaRPr lang="it-IT" sz="2400" dirty="0" smtClean="0"/>
          </a:p>
          <a:p>
            <a:r>
              <a:rPr lang="it-IT" sz="1200" b="1" dirty="0" smtClean="0">
                <a:solidFill>
                  <a:srgbClr val="FF0000"/>
                </a:solidFill>
              </a:rPr>
              <a:t>nuovo modulo</a:t>
            </a:r>
            <a:endParaRPr lang="it-IT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75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95288" y="434470"/>
            <a:ext cx="8424862" cy="648071"/>
          </a:xfrm>
        </p:spPr>
        <p:txBody>
          <a:bodyPr/>
          <a:lstStyle/>
          <a:p>
            <a:pPr algn="ctr"/>
            <a:r>
              <a:rPr lang="it-IT" sz="2800" dirty="0" smtClean="0"/>
              <a:t>Registro presenze</a:t>
            </a:r>
            <a:endParaRPr lang="it-IT" sz="28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r>
              <a:rPr lang="it-IT" sz="2400" dirty="0" smtClean="0"/>
              <a:t>Il </a:t>
            </a:r>
            <a:r>
              <a:rPr lang="it-IT" sz="2400" b="1" dirty="0" smtClean="0"/>
              <a:t>registro presenze </a:t>
            </a:r>
            <a:r>
              <a:rPr lang="it-IT" sz="2400" dirty="0" smtClean="0"/>
              <a:t>non sarà più inviato per email dall’Ufficio Tirocini agli studenti, dopo l’approvazione della richiesta di tirocinio da parte della Commissione Tirocini e l’upload del programma di tirocinio (con firma dello studente e del Referente della Farmacia) potrà essere scaricato in autonomia dagli studenti. </a:t>
            </a:r>
          </a:p>
          <a:p>
            <a:endParaRPr lang="it-IT" sz="2400" dirty="0"/>
          </a:p>
          <a:p>
            <a:endParaRPr lang="it-IT" sz="2400" b="1" dirty="0" smtClean="0">
              <a:solidFill>
                <a:srgbClr val="FF0000"/>
              </a:solidFill>
            </a:endParaRPr>
          </a:p>
          <a:p>
            <a:r>
              <a:rPr lang="it-IT" sz="1200" b="1" dirty="0" smtClean="0">
                <a:solidFill>
                  <a:srgbClr val="FF0000"/>
                </a:solidFill>
              </a:rPr>
              <a:t>nuovo </a:t>
            </a:r>
            <a:r>
              <a:rPr lang="it-IT" sz="1200" b="1" dirty="0">
                <a:solidFill>
                  <a:srgbClr val="FF0000"/>
                </a:solidFill>
              </a:rPr>
              <a:t>modulo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546847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427658" y="260648"/>
            <a:ext cx="8424862" cy="648071"/>
          </a:xfrm>
        </p:spPr>
        <p:txBody>
          <a:bodyPr/>
          <a:lstStyle/>
          <a:p>
            <a:pPr algn="ctr"/>
            <a:r>
              <a:rPr lang="it-IT" sz="2800" dirty="0" smtClean="0"/>
              <a:t>Questionario Valutazione Tirocini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692696"/>
            <a:ext cx="8424862" cy="5400600"/>
          </a:xfrm>
        </p:spPr>
        <p:txBody>
          <a:bodyPr/>
          <a:lstStyle/>
          <a:p>
            <a:r>
              <a:rPr lang="it-IT" sz="2400" dirty="0" smtClean="0"/>
              <a:t>Al termine del tirocinio lo </a:t>
            </a:r>
            <a:r>
              <a:rPr lang="it-IT" sz="2400" b="1" dirty="0" smtClean="0"/>
              <a:t>Studente</a:t>
            </a:r>
            <a:r>
              <a:rPr lang="it-IT" sz="2400" dirty="0" smtClean="0"/>
              <a:t> e il </a:t>
            </a:r>
            <a:r>
              <a:rPr lang="it-IT" sz="2400" b="1" dirty="0" smtClean="0"/>
              <a:t>Referente della Farmacia</a:t>
            </a:r>
            <a:r>
              <a:rPr lang="it-IT" sz="2400" dirty="0" smtClean="0"/>
              <a:t> sono chiamati a compilare un questionario online di valutazione sull’esperienza svolta.</a:t>
            </a:r>
          </a:p>
          <a:p>
            <a:endParaRPr lang="it-IT" sz="1200" b="1" dirty="0"/>
          </a:p>
          <a:p>
            <a:pPr algn="ctr"/>
            <a:r>
              <a:rPr lang="it-IT" sz="2400" b="1" dirty="0" smtClean="0"/>
              <a:t>Finalità </a:t>
            </a:r>
            <a:r>
              <a:rPr lang="it-IT" sz="2400" b="1" dirty="0"/>
              <a:t>dei questionari di valutazione</a:t>
            </a:r>
          </a:p>
          <a:p>
            <a:r>
              <a:rPr lang="it-IT" sz="2400" dirty="0" smtClean="0"/>
              <a:t>- Monitorare </a:t>
            </a:r>
            <a:r>
              <a:rPr lang="it-IT" sz="2400" dirty="0"/>
              <a:t>l’andamento dei tirocini curriculari rilevando ambiti di miglioramento e punti di </a:t>
            </a:r>
            <a:r>
              <a:rPr lang="it-IT" sz="2400" dirty="0" smtClean="0"/>
              <a:t>forza</a:t>
            </a:r>
          </a:p>
          <a:p>
            <a:endParaRPr lang="it-IT" sz="1200" dirty="0"/>
          </a:p>
          <a:p>
            <a:r>
              <a:rPr lang="it-IT" sz="2400" dirty="0" smtClean="0"/>
              <a:t>- Possibilità </a:t>
            </a:r>
            <a:r>
              <a:rPr lang="it-IT" sz="2400" dirty="0"/>
              <a:t>di elaborare i dati ottenuti in modo sistematico ed organico</a:t>
            </a:r>
          </a:p>
          <a:p>
            <a:endParaRPr lang="it-IT" sz="1200" dirty="0" smtClean="0"/>
          </a:p>
          <a:p>
            <a:r>
              <a:rPr lang="it-IT" sz="2400" dirty="0" smtClean="0"/>
              <a:t>- Ottenere </a:t>
            </a:r>
            <a:r>
              <a:rPr lang="it-IT" sz="2400" dirty="0"/>
              <a:t>indicazioni utili relative alla consultazione delle parti </a:t>
            </a:r>
            <a:r>
              <a:rPr lang="it-IT" sz="2400" dirty="0" smtClean="0"/>
              <a:t>sociali</a:t>
            </a:r>
          </a:p>
          <a:p>
            <a:endParaRPr lang="it-IT" sz="1200" b="1" dirty="0" smtClean="0">
              <a:solidFill>
                <a:srgbClr val="FF0000"/>
              </a:solidFill>
            </a:endParaRPr>
          </a:p>
          <a:p>
            <a:r>
              <a:rPr lang="it-IT" sz="1200" b="1" dirty="0" smtClean="0">
                <a:solidFill>
                  <a:srgbClr val="FF0000"/>
                </a:solidFill>
              </a:rPr>
              <a:t>nuovi moduli</a:t>
            </a:r>
            <a:endParaRPr lang="it-IT" sz="1200" dirty="0"/>
          </a:p>
          <a:p>
            <a:r>
              <a:rPr lang="it-IT" dirty="0"/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2007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 smtClean="0"/>
              <a:t>Registrazione del tirocinio nella carriera degli studenti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sz="2400" dirty="0" smtClean="0"/>
              <a:t>La composizione della Commissione Tirocini e le modalità di verbalizzazione del tirocinio rimangono invariate, nel rispetto delle linee guida approvate dai CdS in Farmacia e CTF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219890688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EEECE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HIUSURA">
  <a:themeElements>
    <a:clrScheme name="Personalizzat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EEECE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1828</TotalTime>
  <Words>337</Words>
  <Application>Microsoft Office PowerPoint</Application>
  <PresentationFormat>Presentazione su schermo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4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COPERTINA</vt:lpstr>
      <vt:lpstr>DIAPOSITIVE</vt:lpstr>
      <vt:lpstr>CHIUSURA</vt:lpstr>
      <vt:lpstr>1_CHIUSURA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Giuseppe Nottola</cp:lastModifiedBy>
  <cp:revision>181</cp:revision>
  <dcterms:created xsi:type="dcterms:W3CDTF">2017-11-13T10:11:35Z</dcterms:created>
  <dcterms:modified xsi:type="dcterms:W3CDTF">2019-09-10T14:16:46Z</dcterms:modified>
</cp:coreProperties>
</file>